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Lst>
  <p:notesMasterIdLst>
    <p:notesMasterId r:id="rId54"/>
  </p:notesMasterIdLst>
  <p:handoutMasterIdLst>
    <p:handoutMasterId r:id="rId55"/>
  </p:handoutMasterIdLst>
  <p:sldIdLst>
    <p:sldId id="384" r:id="rId2"/>
    <p:sldId id="562" r:id="rId3"/>
    <p:sldId id="563" r:id="rId4"/>
    <p:sldId id="385" r:id="rId5"/>
    <p:sldId id="564" r:id="rId6"/>
    <p:sldId id="386" r:id="rId7"/>
    <p:sldId id="390" r:id="rId8"/>
    <p:sldId id="387" r:id="rId9"/>
    <p:sldId id="388" r:id="rId10"/>
    <p:sldId id="389" r:id="rId11"/>
    <p:sldId id="391" r:id="rId12"/>
    <p:sldId id="392" r:id="rId13"/>
    <p:sldId id="393" r:id="rId14"/>
    <p:sldId id="395" r:id="rId15"/>
    <p:sldId id="396" r:id="rId16"/>
    <p:sldId id="566" r:id="rId17"/>
    <p:sldId id="567" r:id="rId18"/>
    <p:sldId id="397" r:id="rId19"/>
    <p:sldId id="398" r:id="rId20"/>
    <p:sldId id="399" r:id="rId21"/>
    <p:sldId id="400" r:id="rId22"/>
    <p:sldId id="401" r:id="rId23"/>
    <p:sldId id="402" r:id="rId24"/>
    <p:sldId id="569" r:id="rId25"/>
    <p:sldId id="452" r:id="rId26"/>
    <p:sldId id="546" r:id="rId27"/>
    <p:sldId id="547" r:id="rId28"/>
    <p:sldId id="544" r:id="rId29"/>
    <p:sldId id="552" r:id="rId30"/>
    <p:sldId id="553" r:id="rId31"/>
    <p:sldId id="426" r:id="rId32"/>
    <p:sldId id="548" r:id="rId33"/>
    <p:sldId id="429" r:id="rId34"/>
    <p:sldId id="550" r:id="rId35"/>
    <p:sldId id="549" r:id="rId36"/>
    <p:sldId id="551" r:id="rId37"/>
    <p:sldId id="555" r:id="rId38"/>
    <p:sldId id="557" r:id="rId39"/>
    <p:sldId id="404" r:id="rId40"/>
    <p:sldId id="559" r:id="rId41"/>
    <p:sldId id="410" r:id="rId42"/>
    <p:sldId id="437" r:id="rId43"/>
    <p:sldId id="411" r:id="rId44"/>
    <p:sldId id="414" r:id="rId45"/>
    <p:sldId id="415" r:id="rId46"/>
    <p:sldId id="416" r:id="rId47"/>
    <p:sldId id="420" r:id="rId48"/>
    <p:sldId id="419" r:id="rId49"/>
    <p:sldId id="438" r:id="rId50"/>
    <p:sldId id="444" r:id="rId51"/>
    <p:sldId id="571" r:id="rId52"/>
    <p:sldId id="477" r:id="rId53"/>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0" autoAdjust="0"/>
    <p:restoredTop sz="86918" autoAdjust="0"/>
  </p:normalViewPr>
  <p:slideViewPr>
    <p:cSldViewPr>
      <p:cViewPr varScale="1">
        <p:scale>
          <a:sx n="146" d="100"/>
          <a:sy n="146" d="100"/>
        </p:scale>
        <p:origin x="59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80345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9712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26</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27</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28</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32</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33</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34</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35</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36</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39</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41</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42</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4/7/25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4/7/25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4/7/25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4/7/25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4/7/25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4/7/25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4/7/25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4/7/25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oleObject" Target="../embeddings/oleObject5.bin"/><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Introduction to N-gram Language Models</a:t>
            </a:r>
            <a:endParaRPr lang="en-US" sz="3200"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7F06A609-7F26-4673-1256-EAB3ABB18F0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822960" y="1200150"/>
            <a:ext cx="8473440" cy="3429000"/>
          </a:xfrm>
        </p:spPr>
        <p:txBody>
          <a:bodyPr>
            <a:normAutofit fontScale="925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P(“The water of Walden Pond”) =</a:t>
            </a:r>
          </a:p>
          <a:p>
            <a:pPr eaLnBrk="1" hangingPunct="1">
              <a:buFont typeface="Times" charset="0"/>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water|The</a:t>
            </a:r>
            <a:r>
              <a:rPr lang="en-US" sz="2800" dirty="0">
                <a:solidFill>
                  <a:srgbClr val="404040"/>
                </a:solidFill>
                <a:latin typeface="Calibri" charset="0"/>
              </a:rPr>
              <a:t>) ×  P(</a:t>
            </a:r>
            <a:r>
              <a:rPr lang="en-US" sz="2800" dirty="0" err="1">
                <a:solidFill>
                  <a:srgbClr val="404040"/>
                </a:solidFill>
                <a:latin typeface="Calibri" charset="0"/>
              </a:rPr>
              <a:t>of|The</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Walden|The</a:t>
            </a:r>
            <a:r>
              <a:rPr lang="en-US" sz="2800" dirty="0">
                <a:solidFill>
                  <a:srgbClr val="404040"/>
                </a:solidFill>
                <a:latin typeface="Calibri" charset="0"/>
              </a:rPr>
              <a:t> water of) ×  P(</a:t>
            </a:r>
            <a:r>
              <a:rPr lang="en-US" sz="2800" dirty="0" err="1">
                <a:solidFill>
                  <a:srgbClr val="404040"/>
                </a:solidFill>
                <a:latin typeface="Calibri" charset="0"/>
              </a:rPr>
              <a:t>Pond|The</a:t>
            </a:r>
            <a:r>
              <a:rPr lang="en-US" sz="2800" dirty="0">
                <a:solidFill>
                  <a:srgbClr val="404040"/>
                </a:solidFill>
                <a:latin typeface="Calibri" charset="0"/>
              </a:rPr>
              <a:t> water of Walden)</a:t>
            </a:r>
          </a:p>
        </p:txBody>
      </p:sp>
      <p:pic>
        <p:nvPicPr>
          <p:cNvPr id="3" name="Picture 2">
            <a:extLst>
              <a:ext uri="{FF2B5EF4-FFF2-40B4-BE49-F238E27FC236}">
                <a16:creationId xmlns:a16="http://schemas.microsoft.com/office/drawing/2014/main" id="{908B985C-BA86-16D2-AA52-11661078BD12}"/>
              </a:ext>
            </a:extLst>
          </p:cNvPr>
          <p:cNvPicPr>
            <a:picLocks noChangeAspect="1"/>
          </p:cNvPicPr>
          <p:nvPr/>
        </p:nvPicPr>
        <p:blipFill>
          <a:blip r:embed="rId3"/>
          <a:stretch>
            <a:fillRect/>
          </a:stretch>
        </p:blipFill>
        <p:spPr>
          <a:xfrm>
            <a:off x="1075690" y="1422400"/>
            <a:ext cx="7270750" cy="1524000"/>
          </a:xfrm>
          <a:prstGeom prst="rect">
            <a:avLst/>
          </a:prstGeom>
        </p:spPr>
      </p:pic>
    </p:spTree>
    <p:extLst>
      <p:ext uri="{BB962C8B-B14F-4D97-AF65-F5344CB8AC3E}">
        <p14:creationId xmlns:p14="http://schemas.microsoft.com/office/powerpoint/2010/main" val="41096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marL="0" indent="0" eaLnBrk="1" hangingPunct="1">
              <a:buNone/>
            </a:pPr>
            <a:endParaRPr lang="en-US" sz="3600" dirty="0">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2" name="Picture 1"/>
          <p:cNvPicPr>
            <a:picLocks noChangeAspect="1"/>
          </p:cNvPicPr>
          <p:nvPr/>
        </p:nvPicPr>
        <p:blipFill>
          <a:blip r:embed="rId3"/>
          <a:src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pic>
        <p:nvPicPr>
          <p:cNvPr id="4" name="Picture 3">
            <a:extLst>
              <a:ext uri="{FF2B5EF4-FFF2-40B4-BE49-F238E27FC236}">
                <a16:creationId xmlns:a16="http://schemas.microsoft.com/office/drawing/2014/main" id="{C08095C5-E72E-7ADB-F0DA-DF1185E7442B}"/>
              </a:ext>
            </a:extLst>
          </p:cNvPr>
          <p:cNvPicPr>
            <a:picLocks noChangeAspect="1"/>
          </p:cNvPicPr>
          <p:nvPr/>
        </p:nvPicPr>
        <p:blipFill>
          <a:blip r:embed="rId4"/>
          <a:stretch>
            <a:fillRect/>
          </a:stretch>
        </p:blipFill>
        <p:spPr>
          <a:xfrm>
            <a:off x="47874" y="2498536"/>
            <a:ext cx="9108826" cy="588783"/>
          </a:xfrm>
          <a:prstGeom prst="rect">
            <a:avLst/>
          </a:prstGeom>
        </p:spPr>
      </p:pic>
      <p:pic>
        <p:nvPicPr>
          <p:cNvPr id="5" name="Picture 4">
            <a:extLst>
              <a:ext uri="{FF2B5EF4-FFF2-40B4-BE49-F238E27FC236}">
                <a16:creationId xmlns:a16="http://schemas.microsoft.com/office/drawing/2014/main" id="{16C961D7-8C9B-37B1-A9ED-D19574356D86}"/>
              </a:ext>
            </a:extLst>
          </p:cNvPr>
          <p:cNvPicPr>
            <a:picLocks noChangeAspect="1"/>
          </p:cNvPicPr>
          <p:nvPr/>
        </p:nvPicPr>
        <p:blipFill>
          <a:blip r:embed="rId5"/>
          <a:stretch>
            <a:fillRect/>
          </a:stretch>
        </p:blipFill>
        <p:spPr>
          <a:xfrm>
            <a:off x="2209800" y="3327400"/>
            <a:ext cx="3428796" cy="554149"/>
          </a:xfrm>
          <a:prstGeom prst="rect">
            <a:avLst/>
          </a:prstGeom>
        </p:spPr>
      </p:pic>
      <p:sp>
        <p:nvSpPr>
          <p:cNvPr id="8" name="TextBox 7">
            <a:extLst>
              <a:ext uri="{FF2B5EF4-FFF2-40B4-BE49-F238E27FC236}">
                <a16:creationId xmlns:a16="http://schemas.microsoft.com/office/drawing/2014/main" id="{C8CDAAAE-D487-AB64-FF32-666990EB6053}"/>
              </a:ext>
            </a:extLst>
          </p:cNvPr>
          <p:cNvSpPr txBox="1"/>
          <p:nvPr/>
        </p:nvSpPr>
        <p:spPr>
          <a:xfrm>
            <a:off x="1676400" y="3329285"/>
            <a:ext cx="457200" cy="461665"/>
          </a:xfrm>
          <a:prstGeom prst="rect">
            <a:avLst/>
          </a:prstGeom>
          <a:noFill/>
        </p:spPr>
        <p:txBody>
          <a:bodyPr wrap="square" rtlCol="0">
            <a:spAutoFit/>
          </a:bodyPr>
          <a:lstStyle/>
          <a:p>
            <a:r>
              <a:rPr lang="en-US" dirty="0"/>
              <a:t>≈</a:t>
            </a:r>
          </a:p>
        </p:txBody>
      </p:sp>
      <p:pic>
        <p:nvPicPr>
          <p:cNvPr id="6" name="Picture 5">
            <a:extLst>
              <a:ext uri="{FF2B5EF4-FFF2-40B4-BE49-F238E27FC236}">
                <a16:creationId xmlns:a16="http://schemas.microsoft.com/office/drawing/2014/main" id="{E86DB7EA-1F61-36D7-57BB-58D5F9673629}"/>
              </a:ext>
            </a:extLst>
          </p:cNvPr>
          <p:cNvPicPr>
            <a:picLocks noChangeAspect="1"/>
          </p:cNvPicPr>
          <p:nvPr/>
        </p:nvPicPr>
        <p:blipFill>
          <a:blip r:embed="rId6"/>
          <a:stretch>
            <a:fillRect/>
          </a:stretch>
        </p:blipFill>
        <p:spPr>
          <a:xfrm>
            <a:off x="1447801" y="4123342"/>
            <a:ext cx="4800599" cy="753813"/>
          </a:xfrm>
          <a:prstGeom prst="rect">
            <a:avLst/>
          </a:prstGeom>
        </p:spPr>
      </p:pic>
      <p:sp>
        <p:nvSpPr>
          <p:cNvPr id="7" name="TextBox 6">
            <a:extLst>
              <a:ext uri="{FF2B5EF4-FFF2-40B4-BE49-F238E27FC236}">
                <a16:creationId xmlns:a16="http://schemas.microsoft.com/office/drawing/2014/main" id="{90DF0462-7C1F-01CD-CFE4-6F9622FF03E3}"/>
              </a:ext>
            </a:extLst>
          </p:cNvPr>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p>
        </p:txBody>
      </p:sp>
    </p:spTree>
    <p:extLst>
      <p:ext uri="{BB962C8B-B14F-4D97-AF65-F5344CB8AC3E}">
        <p14:creationId xmlns:p14="http://schemas.microsoft.com/office/powerpoint/2010/main" val="1043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p>
        </p:txBody>
      </p:sp>
      <p:sp>
        <p:nvSpPr>
          <p:cNvPr id="75779" name="Rectangle 3"/>
          <p:cNvSpPr>
            <a:spLocks noGrp="1" noChangeArrowheads="1"/>
          </p:cNvSpPr>
          <p:nvPr>
            <p:ph idx="1"/>
          </p:nvPr>
        </p:nvSpPr>
        <p:spPr>
          <a:xfrm>
            <a:off x="822960" y="908050"/>
            <a:ext cx="7940040" cy="3721100"/>
          </a:xfrm>
        </p:spPr>
        <p:txBody>
          <a:bodyPr>
            <a:normAutofit/>
          </a:bodyPr>
          <a:lstStyle/>
          <a:p>
            <a:endParaRPr lang="en-US" sz="3600" dirty="0"/>
          </a:p>
          <a:p>
            <a:endParaRPr lang="en-US" sz="3200" dirty="0"/>
          </a:p>
          <a:p>
            <a:endParaRPr lang="en-US" sz="3200" dirty="0"/>
          </a:p>
          <a:p>
            <a:r>
              <a:rPr lang="en-US" sz="3200" dirty="0"/>
              <a:t>Instead of:</a:t>
            </a:r>
          </a:p>
          <a:p>
            <a:pPr marL="0" indent="0">
              <a:buNone/>
            </a:pPr>
            <a:r>
              <a:rPr lang="en-US" sz="3200" dirty="0"/>
              <a:t>More generally, we approximate each component in the product</a:t>
            </a:r>
            <a:endParaRPr lang="en-US" sz="3200" dirty="0">
              <a:latin typeface="Calibri" charset="0"/>
            </a:endParaRPr>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3" name="Picture 2">
            <a:extLst>
              <a:ext uri="{FF2B5EF4-FFF2-40B4-BE49-F238E27FC236}">
                <a16:creationId xmlns:a16="http://schemas.microsoft.com/office/drawing/2014/main" id="{786059B1-115A-9693-7253-55D672502115}"/>
              </a:ext>
            </a:extLst>
          </p:cNvPr>
          <p:cNvPicPr>
            <a:picLocks noChangeAspect="1"/>
          </p:cNvPicPr>
          <p:nvPr/>
        </p:nvPicPr>
        <p:blipFill>
          <a:blip r:embed="rId3"/>
          <a:stretch>
            <a:fillRect/>
          </a:stretch>
        </p:blipFill>
        <p:spPr>
          <a:xfrm>
            <a:off x="1371600" y="908050"/>
            <a:ext cx="5089338" cy="1587500"/>
          </a:xfrm>
          <a:prstGeom prst="rect">
            <a:avLst/>
          </a:prstGeom>
        </p:spPr>
      </p:pic>
      <p:pic>
        <p:nvPicPr>
          <p:cNvPr id="5" name="Picture 4">
            <a:extLst>
              <a:ext uri="{FF2B5EF4-FFF2-40B4-BE49-F238E27FC236}">
                <a16:creationId xmlns:a16="http://schemas.microsoft.com/office/drawing/2014/main" id="{03684171-304C-7AA4-018D-3C8C7C1EE56F}"/>
              </a:ext>
            </a:extLst>
          </p:cNvPr>
          <p:cNvPicPr>
            <a:picLocks noChangeAspect="1"/>
          </p:cNvPicPr>
          <p:nvPr/>
        </p:nvPicPr>
        <p:blipFill>
          <a:blip r:embed="rId4"/>
          <a:stretch>
            <a:fillRect/>
          </a:stretch>
        </p:blipFill>
        <p:spPr>
          <a:xfrm>
            <a:off x="3549707" y="2301875"/>
            <a:ext cx="2090305" cy="971550"/>
          </a:xfrm>
          <a:prstGeom prst="rect">
            <a:avLst/>
          </a:prstGeom>
        </p:spPr>
      </p:pic>
      <p:pic>
        <p:nvPicPr>
          <p:cNvPr id="8" name="Picture 7">
            <a:extLst>
              <a:ext uri="{FF2B5EF4-FFF2-40B4-BE49-F238E27FC236}">
                <a16:creationId xmlns:a16="http://schemas.microsoft.com/office/drawing/2014/main" id="{749903E1-4A85-21D0-CF86-0191910043E0}"/>
              </a:ext>
            </a:extLst>
          </p:cNvPr>
          <p:cNvPicPr>
            <a:picLocks noChangeAspect="1"/>
          </p:cNvPicPr>
          <p:nvPr/>
        </p:nvPicPr>
        <p:blipFill>
          <a:blip r:embed="rId5"/>
          <a:stretch>
            <a:fillRect/>
          </a:stretch>
        </p:blipFill>
        <p:spPr>
          <a:xfrm>
            <a:off x="1240971" y="4123045"/>
            <a:ext cx="6662057" cy="971550"/>
          </a:xfrm>
          <a:prstGeom prst="rect">
            <a:avLst/>
          </a:prstGeom>
        </p:spPr>
      </p:pic>
    </p:spTree>
    <p:extLst>
      <p:ext uri="{BB962C8B-B14F-4D97-AF65-F5344CB8AC3E}">
        <p14:creationId xmlns:p14="http://schemas.microsoft.com/office/powerpoint/2010/main" val="291168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dirty="0"/>
              <a:t>Simplest case: Unigram model</a:t>
            </a:r>
          </a:p>
        </p:txBody>
      </p:sp>
      <p:sp>
        <p:nvSpPr>
          <p:cNvPr id="6" name="TextBox 5"/>
          <p:cNvSpPr txBox="1"/>
          <p:nvPr/>
        </p:nvSpPr>
        <p:spPr>
          <a:xfrm>
            <a:off x="685800" y="2792670"/>
            <a:ext cx="8077200" cy="2277547"/>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Hill he late speaks ; or ! a more to leg less first you enter </a:t>
            </a:r>
          </a:p>
          <a:p>
            <a:endParaRPr lang="en-US" sz="1600" dirty="0">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Months the my and issue of year foreign new exchange’s September</a:t>
            </a:r>
          </a:p>
          <a:p>
            <a:r>
              <a:rPr lang="en-US" sz="1600" dirty="0">
                <a:effectLst/>
                <a:latin typeface="Courier New" panose="02070309020205020404" pitchFamily="49" charset="0"/>
                <a:cs typeface="Courier New" panose="02070309020205020404" pitchFamily="49" charset="0"/>
              </a:rPr>
              <a:t> </a:t>
            </a:r>
          </a:p>
          <a:p>
            <a:r>
              <a:rPr lang="en-US" sz="1600" dirty="0">
                <a:effectLst/>
                <a:latin typeface="Courier New" panose="02070309020205020404" pitchFamily="49" charset="0"/>
                <a:cs typeface="Courier New" panose="02070309020205020404" pitchFamily="49" charset="0"/>
              </a:rPr>
              <a:t>were recession exchange new endorsed a acquire to six executives </a:t>
            </a: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8871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two different unigram models</a:t>
            </a:r>
          </a:p>
        </p:txBody>
      </p:sp>
      <p:graphicFrame>
        <p:nvGraphicFramePr>
          <p:cNvPr id="8" name="Object 6"/>
          <p:cNvGraphicFramePr>
            <a:graphicFrameLocks noChangeAspect="1"/>
          </p:cNvGraphicFramePr>
          <p:nvPr/>
        </p:nvGraphicFramePr>
        <p:xfrm>
          <a:off x="1752600" y="1123950"/>
          <a:ext cx="4648200" cy="1047374"/>
        </p:xfrm>
        <a:graphic>
          <a:graphicData uri="http://schemas.openxmlformats.org/presentationml/2006/ole">
            <mc:AlternateContent xmlns:mc="http://schemas.openxmlformats.org/markup-compatibility/2006">
              <mc:Choice xmlns:v="urn:schemas-microsoft-com:vml" Requires="v">
                <p:oleObj name="Equation" r:id="rId4" imgW="1587500" imgH="355600" progId="Equation.3">
                  <p:embed/>
                </p:oleObj>
              </mc:Choice>
              <mc:Fallback>
                <p:oleObj name="Equation" r:id="rId4" imgW="1587500" imgH="355600" progId="Equation.3">
                  <p:embed/>
                  <p:pic>
                    <p:nvPicPr>
                      <p:cNvPr id="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12395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64500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580176" y="2190750"/>
            <a:ext cx="8610600" cy="3077766"/>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What means, sir. I confess she? then all sorts, he is trim, captain.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on information such as more frequently fishing to keep her</a:t>
            </a: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3830480896"/>
              </p:ext>
            </p:extLst>
          </p:nvPr>
        </p:nvGraphicFramePr>
        <p:xfrm>
          <a:off x="1199356" y="960154"/>
          <a:ext cx="6745287" cy="596543"/>
        </p:xfrm>
        <a:graphic>
          <a:graphicData uri="http://schemas.openxmlformats.org/presentationml/2006/ole">
            <mc:AlternateContent xmlns:mc="http://schemas.openxmlformats.org/markup-compatibility/2006">
              <mc:Choice xmlns:v="urn:schemas-microsoft-com:vml" Requires="v">
                <p:oleObj name="Equation" r:id="rId4" imgW="2019300" imgH="177800" progId="Equation.3">
                  <p:embed/>
                </p:oleObj>
              </mc:Choice>
              <mc:Fallback>
                <p:oleObj name="Equation" r:id="rId4" imgW="2019300" imgH="17780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356" y="960154"/>
                        <a:ext cx="6745287" cy="59654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3" name="Content Placeholder 2">
            <a:extLst>
              <a:ext uri="{FF2B5EF4-FFF2-40B4-BE49-F238E27FC236}">
                <a16:creationId xmlns:a16="http://schemas.microsoft.com/office/drawing/2014/main" id="{30581948-081C-EE3E-1E95-0720C3B30A7C}"/>
              </a:ext>
            </a:extLst>
          </p:cNvPr>
          <p:cNvSpPr txBox="1">
            <a:spLocks noGrp="1"/>
          </p:cNvSpPr>
          <p:nvPr>
            <p:ph idx="1"/>
          </p:nvPr>
        </p:nvSpPr>
        <p:spPr>
          <a:xfrm>
            <a:off x="494168" y="1758004"/>
            <a:ext cx="79255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rom two different unigram models</a:t>
            </a:r>
          </a:p>
        </p:txBody>
      </p:sp>
    </p:spTree>
    <p:extLst>
      <p:ext uri="{BB962C8B-B14F-4D97-AF65-F5344CB8AC3E}">
        <p14:creationId xmlns:p14="http://schemas.microsoft.com/office/powerpoint/2010/main" val="42592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p>
        </p:txBody>
      </p:sp>
      <p:sp>
        <p:nvSpPr>
          <p:cNvPr id="2" name="Content Placeholder 1"/>
          <p:cNvSpPr>
            <a:spLocks noGrp="1"/>
          </p:cNvSpPr>
          <p:nvPr>
            <p:ph idx="1"/>
          </p:nvPr>
        </p:nvSpPr>
        <p:spPr>
          <a:xfrm>
            <a:off x="822960" y="971550"/>
            <a:ext cx="8321040" cy="4171950"/>
          </a:xfrm>
        </p:spPr>
        <p:txBody>
          <a:bodyPr>
            <a:normAutofit lnSpcReduction="10000"/>
          </a:bodyPr>
          <a:lstStyle/>
          <a:p>
            <a:pPr marL="350838" indent="-288925">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p>
          <a:p>
            <a:pPr marL="350838" lvl="1" indent="-288925">
              <a:spcBef>
                <a:spcPts val="1350"/>
              </a:spcBef>
              <a:buNone/>
            </a:pPr>
            <a:r>
              <a:rPr lang="en-US" sz="2800" dirty="0">
                <a:solidFill>
                  <a:srgbClr val="0200FF"/>
                </a:solidFill>
                <a:latin typeface="Calibri" panose="020F0502020204030204" pitchFamily="34" charset="0"/>
                <a:cs typeface="Calibri" panose="020F0502020204030204" pitchFamily="34" charset="0"/>
              </a:rPr>
              <a:t>“</a:t>
            </a:r>
            <a:r>
              <a:rPr lang="en-US" sz="2800" b="1" dirty="0">
                <a:solidFill>
                  <a:srgbClr val="0200FF"/>
                </a:solidFill>
                <a:latin typeface="Calibri" panose="020F0502020204030204" pitchFamily="34" charset="0"/>
                <a:cs typeface="Calibri" panose="020F0502020204030204" pitchFamily="34" charset="0"/>
              </a:rPr>
              <a:t>The soups </a:t>
            </a:r>
            <a:r>
              <a:rPr lang="en-US" sz="28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800" b="1" dirty="0">
                <a:solidFill>
                  <a:srgbClr val="0200FF"/>
                </a:solidFill>
                <a:latin typeface="Calibri" panose="020F0502020204030204" pitchFamily="34" charset="0"/>
                <a:cs typeface="Calibri" panose="020F0502020204030204" pitchFamily="34" charset="0"/>
              </a:rPr>
              <a:t>were</a:t>
            </a:r>
            <a:r>
              <a:rPr lang="en-US" sz="2800" dirty="0">
                <a:solidFill>
                  <a:srgbClr val="0200FF"/>
                </a:solidFill>
                <a:latin typeface="Calibri" panose="020F0502020204030204" pitchFamily="34" charset="0"/>
                <a:cs typeface="Calibri" panose="020F0502020204030204" pitchFamily="34" charset="0"/>
              </a:rPr>
              <a:t> amazingly delicious."</a:t>
            </a:r>
          </a:p>
          <a:p>
            <a:pPr marL="350838" indent="-288925">
              <a:buFont typeface="Arial" panose="020B0604020202020204" pitchFamily="34" charset="0"/>
              <a:buChar char="•"/>
            </a:pPr>
            <a:r>
              <a:rPr lang="en-US" dirty="0"/>
              <a:t>N-grams don't do well at modeling new sequences with similar meanings </a:t>
            </a:r>
          </a:p>
          <a:p>
            <a:pPr marL="0" indent="0">
              <a:buNone/>
            </a:pPr>
            <a:r>
              <a:rPr lang="en-US" sz="3100" dirty="0"/>
              <a:t>The solution:  </a:t>
            </a:r>
            <a:r>
              <a:rPr lang="en-US" sz="3100" b="1" dirty="0"/>
              <a:t>Large language models</a:t>
            </a:r>
          </a:p>
          <a:p>
            <a:pPr marL="350838" indent="279400">
              <a:buFont typeface="Arial" panose="020B0604020202020204" pitchFamily="34" charset="0"/>
              <a:buChar char="•"/>
            </a:pPr>
            <a:r>
              <a:rPr lang="en-US" sz="2600" dirty="0"/>
              <a:t>can handle much longer contexts </a:t>
            </a:r>
          </a:p>
          <a:p>
            <a:pPr marL="350838" indent="279400">
              <a:buFont typeface="Arial" panose="020B0604020202020204" pitchFamily="34" charset="0"/>
              <a:buChar char="•"/>
            </a:pPr>
            <a:r>
              <a:rPr lang="en-US" sz="2600" dirty="0"/>
              <a:t>because of using embedding spaces, can model synonymy better, and generate better novel strings</a:t>
            </a:r>
          </a:p>
        </p:txBody>
      </p:sp>
    </p:spTree>
    <p:extLst>
      <p:ext uri="{BB962C8B-B14F-4D97-AF65-F5344CB8AC3E}">
        <p14:creationId xmlns:p14="http://schemas.microsoft.com/office/powerpoint/2010/main" val="327434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N-gram models?</a:t>
            </a:r>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15888" indent="396875">
              <a:buFont typeface="Arial" panose="020B0604020202020204" pitchFamily="34" charset="0"/>
              <a:buChar char="•"/>
            </a:pPr>
            <a:r>
              <a:rPr lang="en-US" b="1" dirty="0"/>
              <a:t>training</a:t>
            </a:r>
            <a:r>
              <a:rPr lang="en-US" dirty="0"/>
              <a:t> and </a:t>
            </a:r>
            <a:r>
              <a:rPr lang="en-US" b="1" dirty="0"/>
              <a:t>test</a:t>
            </a:r>
            <a:r>
              <a:rPr lang="en-US" dirty="0"/>
              <a:t> sets</a:t>
            </a:r>
          </a:p>
          <a:p>
            <a:pPr marL="115888" indent="396875">
              <a:buFont typeface="Arial" panose="020B0604020202020204" pitchFamily="34" charset="0"/>
              <a:buChar char="•"/>
            </a:pPr>
            <a:r>
              <a:rPr lang="en-US" dirty="0"/>
              <a:t>t</a:t>
            </a:r>
            <a:r>
              <a:rPr lang="en-US" sz="2800" dirty="0"/>
              <a:t>he </a:t>
            </a:r>
            <a:r>
              <a:rPr lang="en-US" sz="2800" b="1" dirty="0"/>
              <a:t>perplexity</a:t>
            </a:r>
            <a:r>
              <a:rPr lang="en-US" sz="2800" dirty="0"/>
              <a:t> metric</a:t>
            </a:r>
          </a:p>
          <a:p>
            <a:pPr marL="115888" indent="396875">
              <a:buFont typeface="Arial" panose="020B0604020202020204" pitchFamily="34" charset="0"/>
              <a:buChar char="•"/>
            </a:pPr>
            <a:r>
              <a:rPr lang="en-US" b="1" dirty="0"/>
              <a:t>sampling</a:t>
            </a:r>
            <a:r>
              <a:rPr lang="en-US" dirty="0"/>
              <a:t> to generate sentences</a:t>
            </a:r>
          </a:p>
          <a:p>
            <a:pPr marL="115888"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p>
        </p:txBody>
      </p:sp>
    </p:spTree>
    <p:extLst>
      <p:ext uri="{BB962C8B-B14F-4D97-AF65-F5344CB8AC3E}">
        <p14:creationId xmlns:p14="http://schemas.microsoft.com/office/powerpoint/2010/main" val="18505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6CA2ADF4-C097-A8E0-AC99-E96B7ECC1F1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2776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idx="1"/>
          </p:nvPr>
        </p:nvSpPr>
        <p:spPr/>
        <p:txBody>
          <a:bodyPr/>
          <a:lstStyle/>
          <a:p>
            <a:pPr eaLnBrk="1" hangingPunct="1"/>
            <a:r>
              <a:rPr lang="en-US">
                <a:latin typeface="Calibri" charset="0"/>
              </a:rPr>
              <a:t>The Maximum Likelihood Estimate</a:t>
            </a:r>
          </a:p>
        </p:txBody>
      </p:sp>
      <p:pic>
        <p:nvPicPr>
          <p:cNvPr id="3" name="Picture 2">
            <a:extLst>
              <a:ext uri="{FF2B5EF4-FFF2-40B4-BE49-F238E27FC236}">
                <a16:creationId xmlns:a16="http://schemas.microsoft.com/office/drawing/2014/main" id="{15163774-DD44-B396-EEB7-C081C285256B}"/>
              </a:ext>
            </a:extLst>
          </p:cNvPr>
          <p:cNvPicPr>
            <a:picLocks noChangeAspect="1"/>
          </p:cNvPicPr>
          <p:nvPr/>
        </p:nvPicPr>
        <p:blipFill>
          <a:blip r:embed="rId3"/>
          <a:stretch>
            <a:fillRect/>
          </a:stretch>
        </p:blipFill>
        <p:spPr>
          <a:xfrm>
            <a:off x="1655093" y="3396050"/>
            <a:ext cx="4339307" cy="1094600"/>
          </a:xfrm>
          <a:prstGeom prst="rect">
            <a:avLst/>
          </a:prstGeom>
        </p:spPr>
      </p:pic>
      <p:pic>
        <p:nvPicPr>
          <p:cNvPr id="5" name="Picture 4">
            <a:extLst>
              <a:ext uri="{FF2B5EF4-FFF2-40B4-BE49-F238E27FC236}">
                <a16:creationId xmlns:a16="http://schemas.microsoft.com/office/drawing/2014/main" id="{D32E978D-B28B-963F-9A73-9FB4D74A8139}"/>
              </a:ext>
            </a:extLst>
          </p:cNvPr>
          <p:cNvPicPr>
            <a:picLocks noChangeAspect="1"/>
          </p:cNvPicPr>
          <p:nvPr/>
        </p:nvPicPr>
        <p:blipFill>
          <a:blip r:embed="rId4"/>
          <a:stretch>
            <a:fillRect/>
          </a:stretch>
        </p:blipFill>
        <p:spPr>
          <a:xfrm>
            <a:off x="1524000" y="1839100"/>
            <a:ext cx="4886607" cy="1094600"/>
          </a:xfrm>
          <a:prstGeom prst="rect">
            <a:avLst/>
          </a:prstGeom>
        </p:spPr>
      </p:pic>
    </p:spTree>
    <p:extLst>
      <p:ext uri="{BB962C8B-B14F-4D97-AF65-F5344CB8AC3E}">
        <p14:creationId xmlns:p14="http://schemas.microsoft.com/office/powerpoint/2010/main" val="204269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p>
        </p:txBody>
      </p:sp>
      <p:sp>
        <p:nvSpPr>
          <p:cNvPr id="81923" name="Rectangle 3"/>
          <p:cNvSpPr>
            <a:spLocks noGrp="1" noChangeArrowheads="1"/>
          </p:cNvSpPr>
          <p:nvPr>
            <p:ph idx="1"/>
          </p:nvPr>
        </p:nvSpPr>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extLst>
              <p:ext uri="{D42A27DB-BD31-4B8C-83A1-F6EECF244321}">
                <p14:modId xmlns:p14="http://schemas.microsoft.com/office/powerpoint/2010/main" val="3639099385"/>
              </p:ext>
            </p:extLst>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name="Equation" r:id="rId4" imgW="1485900" imgH="406400" progId="Equation.3">
                  <p:embed/>
                </p:oleObj>
              </mc:Choice>
              <mc:Fallback>
                <p:oleObj name="Equation" r:id="rId4" imgW="1485900" imgH="4064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85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words</a:t>
            </a:r>
          </a:p>
        </p:txBody>
      </p:sp>
      <p:sp>
        <p:nvSpPr>
          <p:cNvPr id="3" name="Content Placeholder 2"/>
          <p:cNvSpPr>
            <a:spLocks noGrp="1"/>
          </p:cNvSpPr>
          <p:nvPr>
            <p:ph idx="1"/>
          </p:nvPr>
        </p:nvSpPr>
        <p:spPr>
          <a:xfrm>
            <a:off x="822960" y="1200150"/>
            <a:ext cx="7543801" cy="680397"/>
          </a:xfrm>
        </p:spPr>
        <p:txBody>
          <a:bodyPr/>
          <a:lstStyle/>
          <a:p>
            <a:r>
              <a:rPr lang="en-US" dirty="0"/>
              <a:t>The water of Walden Pond is beautifully ... </a:t>
            </a:r>
          </a:p>
          <a:p>
            <a:endParaRPr lang="en-US" sz="2000" dirty="0"/>
          </a:p>
          <a:p>
            <a:endParaRPr lang="en-US" sz="2000" dirty="0"/>
          </a:p>
          <a:p>
            <a:endParaRPr lang="en-US" sz="2000" dirty="0"/>
          </a:p>
        </p:txBody>
      </p:sp>
      <p:sp>
        <p:nvSpPr>
          <p:cNvPr id="5" name="TextBox 4">
            <a:extLst>
              <a:ext uri="{FF2B5EF4-FFF2-40B4-BE49-F238E27FC236}">
                <a16:creationId xmlns:a16="http://schemas.microsoft.com/office/drawing/2014/main" id="{1EA86872-37B1-F937-5BE2-9D6E960F73DD}"/>
              </a:ext>
            </a:extLst>
          </p:cNvPr>
          <p:cNvSpPr txBox="1"/>
          <p:nvPr/>
        </p:nvSpPr>
        <p:spPr>
          <a:xfrm>
            <a:off x="4724400" y="2406193"/>
            <a:ext cx="2035109"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*refrigerator</a:t>
            </a:r>
          </a:p>
          <a:p>
            <a:r>
              <a:rPr lang="en-US" sz="2800" dirty="0">
                <a:latin typeface="Calibri" panose="020F0502020204030204" pitchFamily="34" charset="0"/>
                <a:cs typeface="Calibri" panose="020F0502020204030204" pitchFamily="34" charset="0"/>
              </a:rPr>
              <a:t>*that</a:t>
            </a:r>
          </a:p>
        </p:txBody>
      </p:sp>
      <p:sp>
        <p:nvSpPr>
          <p:cNvPr id="6" name="TextBox 5">
            <a:extLst>
              <a:ext uri="{FF2B5EF4-FFF2-40B4-BE49-F238E27FC236}">
                <a16:creationId xmlns:a16="http://schemas.microsoft.com/office/drawing/2014/main" id="{480817A1-D8AA-F0F1-FB2D-3B0F12C8C92C}"/>
              </a:ext>
            </a:extLst>
          </p:cNvPr>
          <p:cNvSpPr txBox="1"/>
          <p:nvPr/>
        </p:nvSpPr>
        <p:spPr>
          <a:xfrm>
            <a:off x="1905000" y="2190750"/>
            <a:ext cx="1018292" cy="138499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blue</a:t>
            </a:r>
          </a:p>
          <a:p>
            <a:r>
              <a:rPr lang="en-US" sz="2800" dirty="0">
                <a:latin typeface="Calibri" panose="020F0502020204030204" pitchFamily="34" charset="0"/>
                <a:cs typeface="Calibri" panose="020F0502020204030204" pitchFamily="34" charset="0"/>
              </a:rPr>
              <a:t>green</a:t>
            </a:r>
          </a:p>
          <a:p>
            <a:r>
              <a:rPr lang="en-US" sz="2800" dirty="0">
                <a:latin typeface="Calibri" panose="020F0502020204030204" pitchFamily="34" charset="0"/>
                <a:cs typeface="Calibri" panose="020F0502020204030204" pitchFamily="34" charset="0"/>
              </a:rPr>
              <a:t>clear</a:t>
            </a:r>
          </a:p>
        </p:txBody>
      </p:sp>
    </p:spTree>
    <p:extLst>
      <p:ext uri="{BB962C8B-B14F-4D97-AF65-F5344CB8AC3E}">
        <p14:creationId xmlns:p14="http://schemas.microsoft.com/office/powerpoint/2010/main" val="31325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361950"/>
            <a:ext cx="7543800" cy="680397"/>
          </a:xfrm>
        </p:spPr>
        <p:txBody>
          <a:bodyPr>
            <a:normAutofit fontScale="90000"/>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822960" y="1200150"/>
            <a:ext cx="8016240" cy="3429000"/>
          </a:xfrm>
        </p:spPr>
        <p:txBody>
          <a:bodyPr>
            <a:normAutofit/>
          </a:bodyPr>
          <a:lstStyle/>
          <a:p>
            <a:pPr eaLnBrk="1" hangingPunct="1"/>
            <a:r>
              <a:rPr lang="en-US" sz="2400" dirty="0">
                <a:solidFill>
                  <a:srgbClr val="330099"/>
                </a:solidFill>
                <a:latin typeface="Calibri" charset="0"/>
              </a:rPr>
              <a:t>can you tell me about any good </a:t>
            </a:r>
            <a:r>
              <a:rPr lang="en-US" sz="2400" dirty="0" err="1">
                <a:solidFill>
                  <a:srgbClr val="330099"/>
                </a:solidFill>
                <a:latin typeface="Calibri" charset="0"/>
              </a:rPr>
              <a:t>cantonese</a:t>
            </a:r>
            <a:r>
              <a:rPr lang="en-US" sz="2400" dirty="0">
                <a:solidFill>
                  <a:srgbClr val="330099"/>
                </a:solidFill>
                <a:latin typeface="Calibri" charset="0"/>
              </a:rPr>
              <a:t> restaurants close by</a:t>
            </a:r>
          </a:p>
          <a:p>
            <a:pPr eaLnBrk="1" hangingPunct="1"/>
            <a:r>
              <a:rPr lang="en-US" sz="2400" dirty="0">
                <a:solidFill>
                  <a:srgbClr val="330099"/>
                </a:solidFill>
                <a:latin typeface="Calibri" charset="0"/>
              </a:rPr>
              <a:t>tell me about chez panisse</a:t>
            </a:r>
          </a:p>
          <a:p>
            <a:pPr eaLnBrk="1" hangingPunct="1"/>
            <a:r>
              <a:rPr lang="en-US" sz="2400" dirty="0" err="1">
                <a:solidFill>
                  <a:srgbClr val="330099"/>
                </a:solidFill>
                <a:latin typeface="Calibri" charset="0"/>
              </a:rPr>
              <a:t>i’m</a:t>
            </a:r>
            <a:r>
              <a:rPr lang="en-US" sz="2400" dirty="0">
                <a:solidFill>
                  <a:srgbClr val="330099"/>
                </a:solidFill>
                <a:latin typeface="Calibri" charset="0"/>
              </a:rPr>
              <a:t> looking for a good place to eat breakfast</a:t>
            </a:r>
          </a:p>
          <a:p>
            <a:pPr eaLnBrk="1" hangingPunct="1"/>
            <a:r>
              <a:rPr lang="en-US" sz="2400" dirty="0">
                <a:solidFill>
                  <a:srgbClr val="330099"/>
                </a:solidFill>
                <a:latin typeface="Calibri" charset="0"/>
              </a:rPr>
              <a:t>when is </a:t>
            </a:r>
            <a:r>
              <a:rPr lang="en-US" sz="2400" dirty="0" err="1">
                <a:solidFill>
                  <a:srgbClr val="330099"/>
                </a:solidFill>
                <a:latin typeface="Calibri" charset="0"/>
              </a:rPr>
              <a:t>caffe</a:t>
            </a:r>
            <a:r>
              <a:rPr lang="en-US" sz="2400" dirty="0">
                <a:solidFill>
                  <a:srgbClr val="330099"/>
                </a:solidFill>
                <a:latin typeface="Calibri" charset="0"/>
              </a:rPr>
              <a:t> </a:t>
            </a:r>
            <a:r>
              <a:rPr lang="en-US" sz="2400" dirty="0" err="1">
                <a:solidFill>
                  <a:srgbClr val="330099"/>
                </a:solidFill>
                <a:latin typeface="Calibri" charset="0"/>
              </a:rPr>
              <a:t>venezia</a:t>
            </a:r>
            <a:r>
              <a:rPr lang="en-US" sz="2400" dirty="0">
                <a:solidFill>
                  <a:srgbClr val="330099"/>
                </a:solidFill>
                <a:latin typeface="Calibri" charset="0"/>
              </a:rPr>
              <a:t> open during the day</a:t>
            </a:r>
            <a:endParaRPr lang="en-US" sz="2400" dirty="0">
              <a:solidFill>
                <a:srgbClr val="330099"/>
              </a:solidFill>
              <a:latin typeface="Verdana" charset="0"/>
            </a:endParaRPr>
          </a:p>
        </p:txBody>
      </p:sp>
    </p:spTree>
    <p:extLst>
      <p:ext uri="{BB962C8B-B14F-4D97-AF65-F5344CB8AC3E}">
        <p14:creationId xmlns:p14="http://schemas.microsoft.com/office/powerpoint/2010/main" val="27277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t>Raw bigram counts</a:t>
            </a:r>
          </a:p>
        </p:txBody>
      </p:sp>
      <p:sp>
        <p:nvSpPr>
          <p:cNvPr id="88067" name="Rectangle 3"/>
          <p:cNvSpPr>
            <a:spLocks noGrp="1" noChangeArrowheads="1"/>
          </p:cNvSpPr>
          <p:nvPr>
            <p:ph idx="1"/>
          </p:nvPr>
        </p:nvSpPr>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76200" y="1755775"/>
            <a:ext cx="9067800" cy="3254375"/>
          </a:xfrm>
          <a:prstGeom prst="rect">
            <a:avLst/>
          </a:prstGeom>
          <a:noFill/>
          <a:ln w="9525">
            <a:noFill/>
            <a:miter lim="800000"/>
            <a:headEnd/>
            <a:tailEnd/>
          </a:ln>
        </p:spPr>
      </p:pic>
    </p:spTree>
    <p:extLst>
      <p:ext uri="{BB962C8B-B14F-4D97-AF65-F5344CB8AC3E}">
        <p14:creationId xmlns:p14="http://schemas.microsoft.com/office/powerpoint/2010/main" val="375781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1905000" y="1733550"/>
            <a:ext cx="6718300" cy="617854"/>
          </a:xfrm>
          <a:prstGeom prst="rect">
            <a:avLst/>
          </a:prstGeom>
          <a:noFill/>
          <a:ln w="9525">
            <a:noFill/>
            <a:miter lim="800000"/>
            <a:headEnd/>
            <a:tailEnd/>
          </a:ln>
        </p:spPr>
      </p:pic>
    </p:spTree>
    <p:extLst>
      <p:ext uri="{BB962C8B-B14F-4D97-AF65-F5344CB8AC3E}">
        <p14:creationId xmlns:p14="http://schemas.microsoft.com/office/powerpoint/2010/main" val="3113997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hangingPunct="1"/>
            <a:r>
              <a:rPr lang="en-US" dirty="0"/>
              <a:t>Bigram estimates of sentence probabilities</a:t>
            </a:r>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pitchFamily="18" charset="0"/>
                <a:cs typeface="Times New Roman" panose="02020603050405020304" pitchFamily="18" charset="0"/>
              </a:rPr>
              <a:t>P(&lt;s&gt; I want </a:t>
            </a:r>
            <a:r>
              <a:rPr lang="en-US" sz="2800" dirty="0" err="1">
                <a:latin typeface="Times New Roman" panose="02020603050405020304" pitchFamily="18" charset="0"/>
                <a:cs typeface="Times New Roman" panose="02020603050405020304" pitchFamily="18" charset="0"/>
              </a:rPr>
              <a:t>english</a:t>
            </a:r>
            <a:r>
              <a:rPr lang="en-US" sz="2800" dirty="0">
                <a:latin typeface="Times New Roman" panose="02020603050405020304" pitchFamily="18" charset="0"/>
                <a:cs typeface="Times New Roman" panose="02020603050405020304" pitchFamily="18" charset="0"/>
              </a:rPr>
              <a:t> food &lt;/s&gt;)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P(I|&lt;s&gt;)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want|I</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food|english</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P(&lt;/s&gt;|food)</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.000031</a:t>
            </a:r>
          </a:p>
        </p:txBody>
      </p:sp>
    </p:spTree>
    <p:extLst>
      <p:ext uri="{BB962C8B-B14F-4D97-AF65-F5344CB8AC3E}">
        <p14:creationId xmlns:p14="http://schemas.microsoft.com/office/powerpoint/2010/main" val="2444774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B4C6-69BB-9B39-B420-0FF73FB1B5A7}"/>
              </a:ext>
            </a:extLst>
          </p:cNvPr>
          <p:cNvSpPr>
            <a:spLocks noGrp="1"/>
          </p:cNvSpPr>
          <p:nvPr>
            <p:ph type="title"/>
          </p:nvPr>
        </p:nvSpPr>
        <p:spPr/>
        <p:txBody>
          <a:bodyPr/>
          <a:lstStyle/>
          <a:p>
            <a:r>
              <a:rPr lang="en-US" dirty="0"/>
              <a:t>Larger </a:t>
            </a:r>
            <a:r>
              <a:rPr lang="en-US" dirty="0" err="1"/>
              <a:t>ngrams</a:t>
            </a:r>
            <a:endParaRPr lang="en-US" dirty="0"/>
          </a:p>
        </p:txBody>
      </p:sp>
      <p:sp>
        <p:nvSpPr>
          <p:cNvPr id="3" name="Content Placeholder 2">
            <a:extLst>
              <a:ext uri="{FF2B5EF4-FFF2-40B4-BE49-F238E27FC236}">
                <a16:creationId xmlns:a16="http://schemas.microsoft.com/office/drawing/2014/main" id="{D989734A-4136-C79F-EB60-F35DD2A0B165}"/>
              </a:ext>
            </a:extLst>
          </p:cNvPr>
          <p:cNvSpPr>
            <a:spLocks noGrp="1"/>
          </p:cNvSpPr>
          <p:nvPr>
            <p:ph idx="1"/>
          </p:nvPr>
        </p:nvSpPr>
        <p:spPr>
          <a:xfrm>
            <a:off x="822960" y="1200150"/>
            <a:ext cx="8244840" cy="3657600"/>
          </a:xfrm>
        </p:spPr>
        <p:txBody>
          <a:bodyPr>
            <a:normAutofit/>
          </a:bodyPr>
          <a:lstStyle/>
          <a:p>
            <a:r>
              <a:rPr lang="en-US" dirty="0"/>
              <a:t>4-grams, 5-grams</a:t>
            </a:r>
          </a:p>
          <a:p>
            <a:r>
              <a:rPr lang="en-US" dirty="0"/>
              <a:t>Large datasets of large n-grams have been released</a:t>
            </a:r>
          </a:p>
          <a:p>
            <a:pPr lvl="1">
              <a:buFont typeface="Arial" panose="020B0604020202020204" pitchFamily="34" charset="0"/>
              <a:buChar char="•"/>
            </a:pPr>
            <a:r>
              <a:rPr lang="en-US" sz="2300" dirty="0">
                <a:effectLst/>
                <a:latin typeface="NimbusRomNo9L"/>
              </a:rPr>
              <a:t>N-grams from Corpus of Contemporary American English (COCA) 1 billion words (Davies 2020) </a:t>
            </a:r>
          </a:p>
          <a:p>
            <a:pPr lvl="1">
              <a:buFont typeface="Arial" panose="020B0604020202020204" pitchFamily="34" charset="0"/>
              <a:buChar char="•"/>
            </a:pPr>
            <a:r>
              <a:rPr lang="en-US" sz="2300" dirty="0"/>
              <a:t>Google Web 5-grams (Franz and Brants 2006) 1 trillion words)</a:t>
            </a:r>
          </a:p>
          <a:p>
            <a:pPr lvl="1">
              <a:buFont typeface="Arial" panose="020B0604020202020204" pitchFamily="34" charset="0"/>
              <a:buChar char="•"/>
            </a:pPr>
            <a:r>
              <a:rPr lang="en-US" sz="2300" dirty="0"/>
              <a:t>Efficiency: quantize probabilities to 4-8 bits instead of 8-byte float</a:t>
            </a:r>
          </a:p>
          <a:p>
            <a:pPr marL="150813" lvl="1" indent="0">
              <a:buNone/>
            </a:pPr>
            <a:r>
              <a:rPr lang="en-US" dirty="0"/>
              <a:t>Newest model: </a:t>
            </a:r>
            <a:r>
              <a:rPr lang="en-US" dirty="0" err="1"/>
              <a:t>infini</a:t>
            </a:r>
            <a:r>
              <a:rPr lang="en-US" dirty="0"/>
              <a:t>-grams (∞-grams) (Liu et al 2024)</a:t>
            </a:r>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p>
          <a:p>
            <a:endParaRPr lang="en-US" dirty="0"/>
          </a:p>
          <a:p>
            <a:endParaRPr lang="en-US" dirty="0"/>
          </a:p>
        </p:txBody>
      </p:sp>
    </p:spTree>
    <p:extLst>
      <p:ext uri="{BB962C8B-B14F-4D97-AF65-F5344CB8AC3E}">
        <p14:creationId xmlns:p14="http://schemas.microsoft.com/office/powerpoint/2010/main" val="254082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63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232956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1818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4386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6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p:txBody>
          <a:bodyPr/>
          <a:lstStyle/>
          <a:p>
            <a:r>
              <a:rPr lang="en-US" sz="2800" dirty="0"/>
              <a:t>Systems that can predict upcoming words</a:t>
            </a:r>
          </a:p>
          <a:p>
            <a:pPr lvl="1">
              <a:buFont typeface="Arial" panose="020B0604020202020204" pitchFamily="34" charset="0"/>
              <a:buChar char="•"/>
            </a:pPr>
            <a:r>
              <a:rPr lang="en-US" dirty="0"/>
              <a:t>Can assign a probability to each potential next word</a:t>
            </a:r>
          </a:p>
          <a:p>
            <a:pPr lvl="1">
              <a:buFont typeface="Arial" panose="020B0604020202020204" pitchFamily="34" charset="0"/>
              <a:buChar char="•"/>
            </a:pPr>
            <a:r>
              <a:rPr lang="en-US" dirty="0"/>
              <a:t>Can assign a probability to a whole sentence</a:t>
            </a:r>
          </a:p>
        </p:txBody>
      </p:sp>
    </p:spTree>
    <p:extLst>
      <p:ext uri="{BB962C8B-B14F-4D97-AF65-F5344CB8AC3E}">
        <p14:creationId xmlns:p14="http://schemas.microsoft.com/office/powerpoint/2010/main" val="3841892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Validation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validation set.</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validation 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830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3134474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36164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1211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p>
        </p:txBody>
      </p:sp>
      <p:graphicFrame>
        <p:nvGraphicFramePr>
          <p:cNvPr id="3" name="Object 2"/>
          <p:cNvGraphicFramePr>
            <a:graphicFrameLocks noChangeAspect="1"/>
          </p:cNvGraphicFramePr>
          <p:nvPr>
            <p:extLst>
              <p:ext uri="{D42A27DB-BD31-4B8C-83A1-F6EECF244321}">
                <p14:modId xmlns:p14="http://schemas.microsoft.com/office/powerpoint/2010/main" val="1344170314"/>
              </p:ext>
            </p:extLst>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18811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p>
        </p:txBody>
      </p:sp>
      <p:graphicFrame>
        <p:nvGraphicFramePr>
          <p:cNvPr id="3" name="Object 2"/>
          <p:cNvGraphicFramePr>
            <a:graphicFrameLocks noChangeAspect="1"/>
          </p:cNvGraphicFramePr>
          <p:nvPr>
            <p:extLst>
              <p:ext uri="{D42A27DB-BD31-4B8C-83A1-F6EECF244321}">
                <p14:modId xmlns:p14="http://schemas.microsoft.com/office/powerpoint/2010/main" val="661448604"/>
              </p:ext>
            </p:extLst>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3773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p>
        </p:txBody>
      </p:sp>
      <p:pic>
        <p:nvPicPr>
          <p:cNvPr id="137221" name="Picture 5" descr="pp2"/>
          <p:cNvPicPr>
            <a:picLocks noChangeAspect="1" noChangeArrowheads="1"/>
          </p:cNvPicPr>
          <p:nvPr/>
        </p:nvPicPr>
        <p:blipFill>
          <a:blip r:embed="rId3"/>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4"/>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441107"/>
              </p:ext>
            </p:extLst>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name="Equation" r:id="rId5" imgW="2159000" imgH="1320800" progId="Equation.3">
                  <p:embed/>
                </p:oleObj>
              </mc:Choice>
              <mc:Fallback>
                <p:oleObj name="Equation" r:id="rId5" imgW="2159000" imgH="1320800" progId="Equation.3">
                  <p:embed/>
                  <p:pic>
                    <p:nvPicPr>
                      <p:cNvPr id="3" name="Object 2"/>
                      <p:cNvPicPr/>
                      <p:nvPr/>
                    </p:nvPicPr>
                    <p:blipFill>
                      <a:blip r:embed="rId6"/>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0377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1078982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dirty="0"/>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spTree>
    <p:extLst>
      <p:ext uri="{BB962C8B-B14F-4D97-AF65-F5344CB8AC3E}">
        <p14:creationId xmlns:p14="http://schemas.microsoft.com/office/powerpoint/2010/main" val="786868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Sampling</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5762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7863840" cy="3429000"/>
          </a:xfrm>
        </p:spPr>
        <p:txBody>
          <a:bodyPr>
            <a:normAutofit/>
          </a:bodyPr>
          <a:lstStyle/>
          <a:p>
            <a:pPr marL="0" indent="0">
              <a:buNone/>
            </a:pPr>
            <a:r>
              <a:rPr lang="en-US" dirty="0"/>
              <a:t>It's a helpful part of language tasks</a:t>
            </a:r>
          </a:p>
          <a:p>
            <a:pPr marL="179388" indent="-179388">
              <a:buFont typeface="Arial" panose="020B0604020202020204" pitchFamily="34" charset="0"/>
              <a:buChar char="•"/>
            </a:pPr>
            <a:r>
              <a:rPr lang="en-US" dirty="0"/>
              <a:t>Grammar or spell checking</a:t>
            </a:r>
          </a:p>
          <a:p>
            <a:pPr marL="150813"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p>
          <a:p>
            <a:pPr marL="150813"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p>
          <a:p>
            <a:pPr marL="233363" indent="-233363">
              <a:buFont typeface="Arial" panose="020B0604020202020204" pitchFamily="34" charset="0"/>
              <a:buChar char="•"/>
            </a:pPr>
            <a:endParaRPr lang="en-US" sz="900" dirty="0"/>
          </a:p>
          <a:p>
            <a:pPr marL="233363" indent="-233363">
              <a:buFont typeface="Arial" panose="020B0604020202020204" pitchFamily="34" charset="0"/>
              <a:buChar char="•"/>
            </a:pPr>
            <a:r>
              <a:rPr lang="en-US" dirty="0"/>
              <a:t>Speech recognition</a:t>
            </a:r>
          </a:p>
          <a:p>
            <a:pPr marL="150813" lvl="1" indent="0">
              <a:buNone/>
            </a:pPr>
            <a:r>
              <a:rPr lang="en-US" dirty="0">
                <a:solidFill>
                  <a:srgbClr val="0200FF"/>
                </a:solidFill>
              </a:rPr>
              <a:t>I will be back soonish           I will be bassoon dish</a:t>
            </a:r>
          </a:p>
          <a:p>
            <a:endParaRPr lang="en-US" sz="2000" dirty="0"/>
          </a:p>
        </p:txBody>
      </p:sp>
    </p:spTree>
    <p:extLst>
      <p:ext uri="{BB962C8B-B14F-4D97-AF65-F5344CB8AC3E}">
        <p14:creationId xmlns:p14="http://schemas.microsoft.com/office/powerpoint/2010/main" val="37651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3433593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15757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3819911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idx="1"/>
          </p:nvPr>
        </p:nvSpPr>
        <p:spPr/>
        <p:txBody>
          <a:bodyPr>
            <a:normAutofit fontScale="92500" lnSpcReduction="10000"/>
          </a:bodyPr>
          <a:lstStyle/>
          <a:p>
            <a:pPr eaLnBrk="1" hangingPunct="1"/>
            <a:r>
              <a:rPr lang="en-US" sz="2800" dirty="0">
                <a:latin typeface="Calibri" charset="0"/>
              </a:rPr>
              <a:t>Also called Laplace smoothing</a:t>
            </a:r>
          </a:p>
          <a:p>
            <a:pPr eaLnBrk="1" hangingPunct="1"/>
            <a:r>
              <a:rPr lang="en-US" sz="2800" dirty="0">
                <a:latin typeface="Calibri" charset="0"/>
              </a:rPr>
              <a:t>Pretend we saw each word one more time than we did</a:t>
            </a:r>
          </a:p>
          <a:p>
            <a:pPr eaLnBrk="1" hangingPunct="1"/>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pic>
        <p:nvPicPr>
          <p:cNvPr id="2" name="Picture 1">
            <a:extLst>
              <a:ext uri="{FF2B5EF4-FFF2-40B4-BE49-F238E27FC236}">
                <a16:creationId xmlns:a16="http://schemas.microsoft.com/office/drawing/2014/main" id="{9A06BD6C-B2B0-99A3-E795-F4CF0628A695}"/>
              </a:ext>
            </a:extLst>
          </p:cNvPr>
          <p:cNvPicPr>
            <a:picLocks noChangeAspect="1"/>
          </p:cNvPicPr>
          <p:nvPr/>
        </p:nvPicPr>
        <p:blipFill rotWithShape="1">
          <a:blip r:embed="rId3"/>
          <a:srcRect r="30581"/>
          <a:stretch/>
        </p:blipFill>
        <p:spPr>
          <a:xfrm>
            <a:off x="1828800" y="4239043"/>
            <a:ext cx="5016273" cy="819150"/>
          </a:xfrm>
          <a:prstGeom prst="rect">
            <a:avLst/>
          </a:prstGeom>
        </p:spPr>
      </p:pic>
      <p:pic>
        <p:nvPicPr>
          <p:cNvPr id="3" name="Picture 2">
            <a:extLst>
              <a:ext uri="{FF2B5EF4-FFF2-40B4-BE49-F238E27FC236}">
                <a16:creationId xmlns:a16="http://schemas.microsoft.com/office/drawing/2014/main" id="{0BCBF1DA-7BC7-96BD-19B9-9812DFFCC237}"/>
              </a:ext>
            </a:extLst>
          </p:cNvPr>
          <p:cNvPicPr>
            <a:picLocks noChangeAspect="1"/>
          </p:cNvPicPr>
          <p:nvPr/>
        </p:nvPicPr>
        <p:blipFill>
          <a:blip r:embed="rId4"/>
          <a:stretch>
            <a:fillRect/>
          </a:stretch>
        </p:blipFill>
        <p:spPr>
          <a:xfrm>
            <a:off x="3765550" y="2960200"/>
            <a:ext cx="3854450" cy="849800"/>
          </a:xfrm>
          <a:prstGeom prst="rect">
            <a:avLst/>
          </a:prstGeom>
        </p:spPr>
      </p:pic>
      <p:pic>
        <p:nvPicPr>
          <p:cNvPr id="4" name="Picture 3">
            <a:extLst>
              <a:ext uri="{FF2B5EF4-FFF2-40B4-BE49-F238E27FC236}">
                <a16:creationId xmlns:a16="http://schemas.microsoft.com/office/drawing/2014/main" id="{4D43C3A6-7B95-ED2C-A71A-7D84277D416C}"/>
              </a:ext>
            </a:extLst>
          </p:cNvPr>
          <p:cNvPicPr>
            <a:picLocks noChangeAspect="1"/>
          </p:cNvPicPr>
          <p:nvPr/>
        </p:nvPicPr>
        <p:blipFill rotWithShape="1">
          <a:blip r:embed="rId3"/>
          <a:srcRect l="70215"/>
          <a:stretch/>
        </p:blipFill>
        <p:spPr>
          <a:xfrm>
            <a:off x="6845073" y="4239043"/>
            <a:ext cx="2152309" cy="819150"/>
          </a:xfrm>
          <a:prstGeom prst="rect">
            <a:avLst/>
          </a:prstGeom>
        </p:spPr>
      </p:pic>
    </p:spTree>
    <p:extLst>
      <p:ext uri="{BB962C8B-B14F-4D97-AF65-F5344CB8AC3E}">
        <p14:creationId xmlns:p14="http://schemas.microsoft.com/office/powerpoint/2010/main" val="4623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ＭＳ Ｐゴシック" charset="0"/>
                <a:cs typeface="ＭＳ Ｐゴシック" charset="0"/>
              </a:rPr>
              <a:t>Berkeley Restaurant Corpus: Laplace smoothed bigram counts</a:t>
            </a:r>
          </a:p>
        </p:txBody>
      </p:sp>
      <p:pic>
        <p:nvPicPr>
          <p:cNvPr id="5" name="Picture 4" descr="addone4"/>
          <p:cNvPicPr>
            <a:picLocks noChangeAspect="1" noChangeArrowheads="1"/>
          </p:cNvPicPr>
          <p:nvPr/>
        </p:nvPicPr>
        <p:blipFill>
          <a:blip r:embed="rId3"/>
          <a:srcRect/>
          <a:stretch>
            <a:fillRect/>
          </a:stretch>
        </p:blipFill>
        <p:spPr bwMode="auto">
          <a:xfrm>
            <a:off x="304800" y="1581150"/>
            <a:ext cx="8940800" cy="3180862"/>
          </a:xfrm>
          <a:prstGeom prst="rect">
            <a:avLst/>
          </a:prstGeom>
          <a:noFill/>
          <a:ln w="9525">
            <a:noFill/>
            <a:miter lim="800000"/>
            <a:headEnd/>
            <a:tailEnd/>
          </a:ln>
        </p:spPr>
      </p:pic>
    </p:spTree>
    <p:extLst>
      <p:ext uri="{BB962C8B-B14F-4D97-AF65-F5344CB8AC3E}">
        <p14:creationId xmlns:p14="http://schemas.microsoft.com/office/powerpoint/2010/main" val="2798719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Laplace-smoothed bigrams</a:t>
            </a:r>
          </a:p>
        </p:txBody>
      </p:sp>
      <p:pic>
        <p:nvPicPr>
          <p:cNvPr id="6" name="Picture 4" descr="addone6"/>
          <p:cNvPicPr>
            <a:picLocks noChangeAspect="1" noChangeArrowheads="1"/>
          </p:cNvPicPr>
          <p:nvPr/>
        </p:nvPicPr>
        <p:blipFill>
          <a:blip r:embed="rId3"/>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304800" y="2647950"/>
            <a:ext cx="8568505" cy="2313199"/>
          </a:xfrm>
          <a:prstGeom prst="rect">
            <a:avLst/>
          </a:prstGeom>
          <a:noFill/>
          <a:ln w="9525">
            <a:noFill/>
            <a:miter lim="800000"/>
            <a:headEnd/>
            <a:tailEnd/>
          </a:ln>
        </p:spPr>
      </p:pic>
    </p:spTree>
    <p:extLst>
      <p:ext uri="{BB962C8B-B14F-4D97-AF65-F5344CB8AC3E}">
        <p14:creationId xmlns:p14="http://schemas.microsoft.com/office/powerpoint/2010/main" val="1555767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Reconstituted counts</a:t>
            </a:r>
          </a:p>
        </p:txBody>
      </p:sp>
      <p:pic>
        <p:nvPicPr>
          <p:cNvPr id="6" name="Picture 4" descr="addone8"/>
          <p:cNvPicPr>
            <a:picLocks noChangeAspect="1" noChangeArrowheads="1"/>
          </p:cNvPicPr>
          <p:nvPr/>
        </p:nvPicPr>
        <p:blipFill>
          <a:blip r:embed="rId3"/>
          <a:srcRect/>
          <a:stretch>
            <a:fillRect/>
          </a:stretch>
        </p:blipFill>
        <p:spPr bwMode="auto">
          <a:xfrm>
            <a:off x="1524000" y="1123950"/>
            <a:ext cx="5715848" cy="1022014"/>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304800" y="2326524"/>
            <a:ext cx="8534400" cy="2847763"/>
          </a:xfrm>
          <a:prstGeom prst="rect">
            <a:avLst/>
          </a:prstGeom>
          <a:noFill/>
          <a:ln w="9525">
            <a:noFill/>
            <a:miter lim="800000"/>
            <a:headEnd/>
            <a:tailEnd/>
          </a:ln>
        </p:spPr>
      </p:pic>
    </p:spTree>
    <p:extLst>
      <p:ext uri="{BB962C8B-B14F-4D97-AF65-F5344CB8AC3E}">
        <p14:creationId xmlns:p14="http://schemas.microsoft.com/office/powerpoint/2010/main" val="1662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Compare with raw bigram counts</a:t>
            </a:r>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1905000" y="3007678"/>
            <a:ext cx="6400800" cy="2135822"/>
          </a:xfrm>
          <a:prstGeom prst="rect">
            <a:avLst/>
          </a:prstGeom>
          <a:noFill/>
          <a:ln w="9525">
            <a:noFill/>
            <a:miter lim="800000"/>
            <a:headEnd/>
            <a:tailEnd/>
          </a:ln>
        </p:spPr>
      </p:pic>
    </p:spTree>
    <p:extLst>
      <p:ext uri="{BB962C8B-B14F-4D97-AF65-F5344CB8AC3E}">
        <p14:creationId xmlns:p14="http://schemas.microsoft.com/office/powerpoint/2010/main" val="2976314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idx="1"/>
          </p:nvPr>
        </p:nvSpPr>
        <p:spPr/>
        <p:txBody>
          <a:bodyPr/>
          <a:lstStyle/>
          <a:p>
            <a:pPr eaLnBrk="1" hangingPunct="1"/>
            <a:r>
              <a:rPr lang="en-US" sz="2400" dirty="0">
                <a:latin typeface="Calibri" charset="0"/>
              </a:rPr>
              <a:t>So add-1 isn’t used for N-grams: </a:t>
            </a:r>
          </a:p>
          <a:p>
            <a:pPr lvl="1"/>
            <a:r>
              <a:rPr lang="en-US" sz="2000" dirty="0">
                <a:latin typeface="Calibri" charset="0"/>
              </a:rPr>
              <a:t>Generally we use interpolation or backoff instead</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29440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ＭＳ Ｐゴシック" charset="0"/>
                <a:cs typeface="ＭＳ Ｐゴシック" charset="0"/>
              </a:rPr>
              <a:t>Backoff</a:t>
            </a:r>
            <a:r>
              <a:rPr lang="en-US" dirty="0">
                <a:ea typeface="ＭＳ Ｐゴシック" charset="0"/>
                <a:cs typeface="ＭＳ Ｐゴシック" charset="0"/>
              </a:rPr>
              <a:t> and Interpolation</a:t>
            </a:r>
          </a:p>
        </p:txBody>
      </p:sp>
      <p:sp>
        <p:nvSpPr>
          <p:cNvPr id="57346" name="Rectangle 3"/>
          <p:cNvSpPr>
            <a:spLocks noGrp="1" noChangeArrowheads="1"/>
          </p:cNvSpPr>
          <p:nvPr>
            <p:ph idx="1"/>
          </p:nvPr>
        </p:nvSpPr>
        <p:spPr>
          <a:xfrm>
            <a:off x="822960" y="1200150"/>
            <a:ext cx="7863840" cy="3823648"/>
          </a:xfrm>
        </p:spPr>
        <p:txBody>
          <a:bodyPr>
            <a:normAutofit lnSpcReduction="10000"/>
          </a:bodyPr>
          <a:lstStyle/>
          <a:p>
            <a:pPr eaLnBrk="1" hangingPunct="1"/>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lvl="1" eaLnBrk="1" hangingPunct="1"/>
            <a:r>
              <a:rPr lang="en-US" dirty="0">
                <a:ea typeface="ＭＳ Ｐゴシック" charset="0"/>
              </a:rPr>
              <a:t>Condition on less context for contexts you know less </a:t>
            </a:r>
            <a:r>
              <a:rPr lang="en-US" altLang="ja-JP" dirty="0">
                <a:ea typeface="ＭＳ Ｐゴシック" charset="0"/>
              </a:rPr>
              <a:t>about </a:t>
            </a:r>
            <a:endParaRPr lang="en-US" b="1" dirty="0">
              <a:ea typeface="ＭＳ Ｐゴシック" charset="0"/>
            </a:endParaRPr>
          </a:p>
          <a:p>
            <a:pPr eaLnBrk="1" hangingPunct="1"/>
            <a:r>
              <a:rPr lang="en-US" b="1" dirty="0" err="1">
                <a:ea typeface="ＭＳ Ｐゴシック" charset="0"/>
              </a:rPr>
              <a:t>Backoff</a:t>
            </a:r>
            <a:r>
              <a:rPr lang="en-US" b="1" dirty="0">
                <a:ea typeface="ＭＳ Ｐゴシック" charset="0"/>
              </a:rPr>
              <a:t>: </a:t>
            </a:r>
          </a:p>
          <a:p>
            <a:pPr lvl="1"/>
            <a:r>
              <a:rPr lang="en-US" dirty="0">
                <a:ea typeface="ＭＳ Ｐゴシック" charset="0"/>
              </a:rPr>
              <a:t>use trigram if you have good evidence,</a:t>
            </a:r>
          </a:p>
          <a:p>
            <a:pPr lvl="1"/>
            <a:r>
              <a:rPr lang="en-US" dirty="0">
                <a:ea typeface="ＭＳ Ｐゴシック" charset="0"/>
              </a:rPr>
              <a:t>otherwise bigram, otherwise unigram</a:t>
            </a:r>
          </a:p>
          <a:p>
            <a:pPr eaLnBrk="1" hangingPunct="1"/>
            <a:r>
              <a:rPr lang="en-US" b="1" dirty="0">
                <a:ea typeface="ＭＳ Ｐゴシック" charset="0"/>
              </a:rPr>
              <a:t>Interpolation: </a:t>
            </a:r>
          </a:p>
          <a:p>
            <a:pPr lvl="1"/>
            <a:r>
              <a:rPr lang="en-US" dirty="0">
                <a:ea typeface="ＭＳ Ｐゴシック" charset="0"/>
              </a:rPr>
              <a:t>mix unigram, bigram, trigram</a:t>
            </a:r>
          </a:p>
          <a:p>
            <a:pPr lvl="1"/>
            <a:endParaRPr lang="en-US" dirty="0">
              <a:ea typeface="ＭＳ Ｐゴシック" charset="0"/>
            </a:endParaRPr>
          </a:p>
          <a:p>
            <a:r>
              <a:rPr lang="en-US" dirty="0">
                <a:ea typeface="ＭＳ Ｐゴシック" charset="0"/>
              </a:rPr>
              <a:t>Interpolation works better</a:t>
            </a:r>
          </a:p>
        </p:txBody>
      </p:sp>
    </p:spTree>
    <p:extLst>
      <p:ext uri="{BB962C8B-B14F-4D97-AF65-F5344CB8AC3E}">
        <p14:creationId xmlns:p14="http://schemas.microsoft.com/office/powerpoint/2010/main" val="106670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p>
          <a:p>
            <a:pPr marL="404813" indent="-225425">
              <a:buFont typeface="Arial" panose="020B0604020202020204" pitchFamily="34" charset="0"/>
              <a:buChar char="•"/>
            </a:pPr>
            <a:r>
              <a:rPr lang="en-US" sz="2400" dirty="0">
                <a:solidFill>
                  <a:schemeClr val="tx1"/>
                </a:solidFill>
              </a:rPr>
              <a:t>Left-to-right (autoregressive) LMs learn to predict next word</a:t>
            </a: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p>
          <a:p>
            <a:pPr lvl="1">
              <a:buFont typeface="Arial" panose="020B0604020202020204" pitchFamily="34" charset="0"/>
              <a:buChar char="•"/>
            </a:pPr>
            <a:r>
              <a:rPr lang="en-US" dirty="0">
                <a:solidFill>
                  <a:schemeClr val="tx1"/>
                </a:solidFill>
              </a:rPr>
              <a:t>By predicting the next word over and over again</a:t>
            </a:r>
          </a:p>
          <a:p>
            <a:pPr marL="0" indent="0">
              <a:buNone/>
            </a:pPr>
            <a:endParaRPr lang="en-US" sz="2000" dirty="0"/>
          </a:p>
        </p:txBody>
      </p:sp>
    </p:spTree>
    <p:extLst>
      <p:ext uri="{BB962C8B-B14F-4D97-AF65-F5344CB8AC3E}">
        <p14:creationId xmlns:p14="http://schemas.microsoft.com/office/powerpoint/2010/main" val="615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idx="1"/>
          </p:nvPr>
        </p:nvSpPr>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extLst>
      <p:ext uri="{BB962C8B-B14F-4D97-AF65-F5344CB8AC3E}">
        <p14:creationId xmlns:p14="http://schemas.microsoft.com/office/powerpoint/2010/main" val="27569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04EE-5F40-6EFE-DF61-FBEE760E62EC}"/>
              </a:ext>
            </a:extLst>
          </p:cNvPr>
          <p:cNvSpPr>
            <a:spLocks noGrp="1"/>
          </p:cNvSpPr>
          <p:nvPr>
            <p:ph type="title"/>
          </p:nvPr>
        </p:nvSpPr>
        <p:spPr/>
        <p:txBody>
          <a:bodyPr/>
          <a:lstStyle/>
          <a:p>
            <a:r>
              <a:rPr lang="en-US" dirty="0"/>
              <a:t>Backoff</a:t>
            </a:r>
          </a:p>
        </p:txBody>
      </p:sp>
      <p:sp>
        <p:nvSpPr>
          <p:cNvPr id="3" name="Content Placeholder 2">
            <a:extLst>
              <a:ext uri="{FF2B5EF4-FFF2-40B4-BE49-F238E27FC236}">
                <a16:creationId xmlns:a16="http://schemas.microsoft.com/office/drawing/2014/main" id="{CF4F7670-65F8-A55D-5574-DE08FCDB7B71}"/>
              </a:ext>
            </a:extLst>
          </p:cNvPr>
          <p:cNvSpPr>
            <a:spLocks noGrp="1"/>
          </p:cNvSpPr>
          <p:nvPr>
            <p:ph idx="1"/>
          </p:nvPr>
        </p:nvSpPr>
        <p:spPr>
          <a:xfrm>
            <a:off x="822960" y="1200150"/>
            <a:ext cx="7940040" cy="3429000"/>
          </a:xfrm>
        </p:spPr>
        <p:txBody>
          <a:bodyPr>
            <a:normAutofit fontScale="92500" lnSpcReduction="10000"/>
          </a:bodyPr>
          <a:lstStyle/>
          <a:p>
            <a:pPr marL="61913" lvl="1" indent="0">
              <a:buNone/>
            </a:pPr>
            <a:r>
              <a:rPr lang="en-US" sz="2800" dirty="0"/>
              <a:t>Suppose you want:</a:t>
            </a:r>
          </a:p>
          <a:p>
            <a:pPr marL="1547813" lvl="1" indent="0">
              <a:buNone/>
            </a:pPr>
            <a:r>
              <a:rPr lang="en-US" sz="2800" dirty="0">
                <a:solidFill>
                  <a:srgbClr val="0200FF"/>
                </a:solidFill>
              </a:rPr>
              <a:t>P(pancakes| delicious soufflé)</a:t>
            </a:r>
          </a:p>
          <a:p>
            <a:r>
              <a:rPr lang="en-US" dirty="0"/>
              <a:t>If the trigram probability is 0, use the bigram</a:t>
            </a:r>
          </a:p>
          <a:p>
            <a:pPr marL="1485900" indent="0"/>
            <a:r>
              <a:rPr lang="en-US" dirty="0">
                <a:solidFill>
                  <a:srgbClr val="0200FF"/>
                </a:solidFill>
              </a:rPr>
              <a:t>P(pancakes| soufflé)</a:t>
            </a:r>
            <a:endParaRPr lang="en-US" dirty="0"/>
          </a:p>
          <a:p>
            <a:r>
              <a:rPr lang="en-US" dirty="0"/>
              <a:t>If the bigram probability is 0, use the unigram</a:t>
            </a:r>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p>
        </p:txBody>
      </p:sp>
    </p:spTree>
    <p:extLst>
      <p:ext uri="{BB962C8B-B14F-4D97-AF65-F5344CB8AC3E}">
        <p14:creationId xmlns:p14="http://schemas.microsoft.com/office/powerpoint/2010/main" val="5644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p>
        </p:txBody>
      </p:sp>
      <p:sp>
        <p:nvSpPr>
          <p:cNvPr id="3" name="Content Placeholder 2"/>
          <p:cNvSpPr>
            <a:spLocks noGrp="1"/>
          </p:cNvSpPr>
          <p:nvPr>
            <p:ph idx="1"/>
          </p:nvPr>
        </p:nvSpPr>
        <p:spPr/>
        <p:txBody>
          <a:bodyPr/>
          <a:lstStyle/>
          <a:p>
            <a:r>
              <a:rPr lang="en-US" sz="2800" dirty="0"/>
              <a:t>Backoff without discounting (not a true probability)</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52</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426725809"/>
              </p:ext>
            </p:extLst>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name="Equation" r:id="rId2" imgW="3175000" imgH="825500" progId="Equation.3">
                  <p:embed/>
                </p:oleObj>
              </mc:Choice>
              <mc:Fallback>
                <p:oleObj name="Equation" r:id="rId2" imgW="3175000" imgH="825500" progId="Equation.3">
                  <p:embed/>
                  <p:pic>
                    <p:nvPicPr>
                      <p:cNvPr id="5" name="Object 4"/>
                      <p:cNvPicPr/>
                      <p:nvPr/>
                    </p:nvPicPr>
                    <p:blipFill>
                      <a:blip r:embed="rId3"/>
                      <a:stretch>
                        <a:fillRect/>
                      </a:stretch>
                    </p:blipFill>
                    <p:spPr>
                      <a:xfrm>
                        <a:off x="1301750" y="21907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63039951"/>
              </p:ext>
            </p:extLst>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name="Equation" r:id="rId4" imgW="1117600" imgH="393700" progId="Equation.3">
                  <p:embed/>
                </p:oleObj>
              </mc:Choice>
              <mc:Fallback>
                <p:oleObj name="Equation" r:id="rId4" imgW="1117600" imgH="393700" progId="Equation.3">
                  <p:embed/>
                  <p:pic>
                    <p:nvPicPr>
                      <p:cNvPr id="6" name="Object 5"/>
                      <p:cNvPicPr/>
                      <p:nvPr/>
                    </p:nvPicPr>
                    <p:blipFill>
                      <a:blip r:embed="rId5"/>
                      <a:stretch>
                        <a:fillRect/>
                      </a:stretch>
                    </p:blipFill>
                    <p:spPr>
                      <a:xfrm>
                        <a:off x="1371600"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328529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Language Modeling (LM) more formally</a:t>
            </a:r>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charset="0"/>
              </a:rPr>
              <a:t>Goal: compute the probability of a sentence or sequence of words W:</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p>
          <a:p>
            <a:pPr eaLnBrk="1" hangingPunct="1"/>
            <a:r>
              <a:rPr lang="en-US" dirty="0">
                <a:latin typeface="Calibri" charset="0"/>
              </a:rPr>
              <a:t>An LM </a:t>
            </a:r>
            <a:r>
              <a:rPr lang="en-US" sz="2800" dirty="0">
                <a:latin typeface="Calibri" charset="0"/>
              </a:rPr>
              <a:t>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endParaRPr lang="en-US" sz="2400" dirty="0">
              <a:latin typeface="Calibri" charset="0"/>
            </a:endParaRPr>
          </a:p>
        </p:txBody>
      </p:sp>
    </p:spTree>
    <p:extLst>
      <p:ext uri="{BB962C8B-B14F-4D97-AF65-F5344CB8AC3E}">
        <p14:creationId xmlns:p14="http://schemas.microsoft.com/office/powerpoint/2010/main" val="2586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fontScale="92500" lnSpcReduction="20000"/>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pic>
        <p:nvPicPr>
          <p:cNvPr id="7" name="Picture 6">
            <a:extLst>
              <a:ext uri="{FF2B5EF4-FFF2-40B4-BE49-F238E27FC236}">
                <a16:creationId xmlns:a16="http://schemas.microsoft.com/office/drawing/2014/main" id="{7781CED9-A1A3-F6EE-73BF-634B09B4F484}"/>
              </a:ext>
            </a:extLst>
          </p:cNvPr>
          <p:cNvPicPr>
            <a:picLocks noChangeAspect="1"/>
          </p:cNvPicPr>
          <p:nvPr/>
        </p:nvPicPr>
        <p:blipFill>
          <a:blip r:embed="rId3"/>
          <a:stretch>
            <a:fillRect/>
          </a:stretch>
        </p:blipFill>
        <p:spPr>
          <a:xfrm>
            <a:off x="609600" y="2565400"/>
            <a:ext cx="7543800" cy="768614"/>
          </a:xfrm>
          <a:prstGeom prst="rect">
            <a:avLst/>
          </a:prstGeom>
        </p:spPr>
      </p:pic>
      <p:pic>
        <p:nvPicPr>
          <p:cNvPr id="9" name="Picture 8">
            <a:extLst>
              <a:ext uri="{FF2B5EF4-FFF2-40B4-BE49-F238E27FC236}">
                <a16:creationId xmlns:a16="http://schemas.microsoft.com/office/drawing/2014/main" id="{961AFFEA-B479-437F-6557-CC44573432B1}"/>
              </a:ext>
            </a:extLst>
          </p:cNvPr>
          <p:cNvPicPr>
            <a:picLocks noChangeAspect="1"/>
          </p:cNvPicPr>
          <p:nvPr/>
        </p:nvPicPr>
        <p:blipFill>
          <a:blip r:embed="rId4"/>
          <a:stretch>
            <a:fillRect/>
          </a:stretch>
        </p:blipFill>
        <p:spPr>
          <a:xfrm>
            <a:off x="457200" y="1938367"/>
            <a:ext cx="7344529" cy="427008"/>
          </a:xfrm>
          <a:prstGeom prst="rect">
            <a:avLst/>
          </a:prstGeom>
        </p:spPr>
      </p:pic>
      <p:sp>
        <p:nvSpPr>
          <p:cNvPr id="10" name="TextBox 9">
            <a:extLst>
              <a:ext uri="{FF2B5EF4-FFF2-40B4-BE49-F238E27FC236}">
                <a16:creationId xmlns:a16="http://schemas.microsoft.com/office/drawing/2014/main" id="{31A76FB0-9822-61BC-4B8B-C4C4A89B8AD0}"/>
              </a:ext>
            </a:extLst>
          </p:cNvPr>
          <p:cNvSpPr txBox="1"/>
          <p:nvPr/>
        </p:nvSpPr>
        <p:spPr>
          <a:xfrm>
            <a:off x="8001000" y="1957685"/>
            <a:ext cx="378630" cy="461665"/>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2111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a:t>
            </a:r>
          </a:p>
        </p:txBody>
      </p:sp>
      <p:sp>
        <p:nvSpPr>
          <p:cNvPr id="65539" name="Rectangle 3"/>
          <p:cNvSpPr>
            <a:spLocks noGrp="1" noChangeArrowheads="1"/>
          </p:cNvSpPr>
          <p:nvPr>
            <p:ph idx="1"/>
          </p:nvPr>
        </p:nvSpPr>
        <p:spPr>
          <a:xfrm>
            <a:off x="822960" y="1200150"/>
            <a:ext cx="8016240" cy="3429000"/>
          </a:xfrm>
        </p:spPr>
        <p:txBody>
          <a:bodyPr/>
          <a:lstStyle/>
          <a:p>
            <a:pPr eaLnBrk="1" hangingPunct="1"/>
            <a:r>
              <a:rPr lang="en-US" dirty="0">
                <a:latin typeface="Calibri" charset="0"/>
              </a:rPr>
              <a:t>How to compute the joint probability P(W):</a:t>
            </a:r>
          </a:p>
          <a:p>
            <a:pPr eaLnBrk="1" hangingPunct="1"/>
            <a:endParaRPr lang="en-US" dirty="0">
              <a:latin typeface="Calibri" charset="0"/>
            </a:endParaRPr>
          </a:p>
          <a:p>
            <a:pPr marL="150813" lvl="1" indent="0" eaLnBrk="1" hangingPunct="1">
              <a:buNone/>
            </a:pPr>
            <a:r>
              <a:rPr lang="en-US" dirty="0">
                <a:latin typeface="Calibri" charset="0"/>
              </a:rPr>
              <a:t>P(The, water, of, Walden, Pond, is, so, beautifully, blue)</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390625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822960" y="1200150"/>
            <a:ext cx="8168640" cy="3429000"/>
          </a:xfrm>
        </p:spPr>
        <p:txBody>
          <a:bodyPr>
            <a:normAutofit fontScale="92500"/>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(B|A) = P(A,B)/P(A)</a:t>
            </a:r>
            <a:r>
              <a:rPr lang="en-US" sz="3600" dirty="0">
                <a:latin typeface="Calibri" charset="0"/>
              </a:rPr>
              <a:t>	</a:t>
            </a:r>
            <a:r>
              <a:rPr lang="en-US" dirty="0">
                <a:latin typeface="Calibri" charset="0"/>
              </a:rPr>
              <a:t>Rewriting:   </a:t>
            </a:r>
            <a:r>
              <a:rPr lang="en-US" sz="2400" dirty="0">
                <a:latin typeface="Times New Roman" panose="02020603050405020304" pitchFamily="18" charset="0"/>
                <a:cs typeface="Times New Roman" panose="02020603050405020304" pitchFamily="18" charset="0"/>
              </a:rPr>
              <a:t>P(A,B) = P(A) 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Times New Roman" panose="02020603050405020304" pitchFamily="18" charset="0"/>
                <a:cs typeface="Times New Roman" panose="02020603050405020304" pitchFamily="18" charset="0"/>
              </a:rPr>
              <a:t> P(A,B,C,D) = P(A) P(B|A) P(C|A,B) P(D|A,B,C)</a:t>
            </a:r>
            <a:endParaRPr lang="en-US" sz="3200" dirty="0">
              <a:latin typeface="Times New Roman" panose="02020603050405020304" pitchFamily="18" charset="0"/>
              <a:cs typeface="Times New Roman" panose="02020603050405020304" pitchFamily="18" charset="0"/>
            </a:endParaRPr>
          </a:p>
          <a:p>
            <a:pPr eaLnBrk="1" hangingPunct="1"/>
            <a:r>
              <a:rPr lang="en-US" sz="2800" dirty="0">
                <a:latin typeface="Calibri" charset="0"/>
              </a:rPr>
              <a:t>The Chain Rule in General</a:t>
            </a:r>
          </a:p>
          <a:p>
            <a:pPr eaLnBrk="1" hangingPunct="1">
              <a:buNone/>
            </a:pPr>
            <a:r>
              <a:rPr lang="en-US" sz="2800" dirty="0">
                <a:latin typeface="Times New Roman" panose="02020603050405020304" pitchFamily="18" charset="0"/>
                <a:cs typeface="Times New Roman" panose="02020603050405020304" pitchFamily="18" charset="0"/>
              </a:rPr>
              <a:t>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x</a:t>
            </a:r>
            <a:r>
              <a:rPr lang="en-US" sz="2800" baseline="-25000" dirty="0" err="1">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n-1</a:t>
            </a:r>
            <a:r>
              <a:rPr lang="en-US" sz="2800" dirty="0">
                <a:latin typeface="Times New Roman" panose="02020603050405020304" pitchFamily="18" charset="0"/>
                <a:cs typeface="Times New Roman" panose="02020603050405020304" pitchFamily="18"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211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43771</TotalTime>
  <Words>3988</Words>
  <Application>Microsoft Macintosh PowerPoint</Application>
  <PresentationFormat>On-screen Show (16:9)</PresentationFormat>
  <Paragraphs>417</Paragraphs>
  <Slides>52</Slides>
  <Notes>45</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8" baseType="lpstr">
      <vt:lpstr>ＭＳ Ｐゴシック</vt:lpstr>
      <vt:lpstr>Arial</vt:lpstr>
      <vt:lpstr>Calibri</vt:lpstr>
      <vt:lpstr>Calibri (Headings)</vt:lpstr>
      <vt:lpstr>Calibri Light</vt:lpstr>
      <vt:lpstr>Courier</vt:lpstr>
      <vt:lpstr>Courier New</vt:lpstr>
      <vt:lpstr>Lucida Sans</vt:lpstr>
      <vt:lpstr>NimbusRomNo9L</vt:lpstr>
      <vt:lpstr>Tahoma</vt:lpstr>
      <vt:lpstr>Times</vt:lpstr>
      <vt:lpstr>Times New Roman</vt:lpstr>
      <vt:lpstr>Verdana</vt:lpstr>
      <vt:lpstr>Wingdings</vt:lpstr>
      <vt:lpstr>Retrospect</vt:lpstr>
      <vt:lpstr>Equation</vt:lpstr>
      <vt:lpstr> N-gram Language Modeling</vt:lpstr>
      <vt:lpstr>Predicting words</vt:lpstr>
      <vt:lpstr>Language Models</vt:lpstr>
      <vt:lpstr>Why word prediction?</vt:lpstr>
      <vt:lpstr>Why word prediction?</vt:lpstr>
      <vt:lpstr>Language Modeling (LM) more formally</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Problems with N-gram models</vt:lpstr>
      <vt:lpstr>Why N-gram models?</vt:lpstr>
      <vt:lpstr> N-gram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Larger ngrams</vt:lpstr>
      <vt:lpstr>Language Modeling</vt:lpstr>
      <vt:lpstr>How to evaluate N-gram models</vt:lpstr>
      <vt:lpstr>Intrinsic (in-vitro) evaluation </vt:lpstr>
      <vt:lpstr>Training sets and test sets</vt:lpstr>
      <vt:lpstr>Choosing training and test sets</vt:lpstr>
      <vt:lpstr>Validation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Language Modeling</vt:lpstr>
      <vt:lpstr>Sampling a word from a distribution</vt:lpstr>
      <vt:lpstr>Visualizing Bigrams Sampling</vt:lpstr>
      <vt:lpstr>Note: there are other sampling methods</vt:lpstr>
      <vt:lpstr>Zeros</vt:lpstr>
      <vt:lpstr>Zero probability bigrams</vt:lpstr>
      <vt:lpstr>Add-one estimation</vt:lpstr>
      <vt:lpstr>Berkeley Restaurant Corpus: Laplace smoothed bigram counts</vt:lpstr>
      <vt:lpstr>Laplace-smoothed bigrams</vt:lpstr>
      <vt:lpstr>Reconstituted counts</vt:lpstr>
      <vt:lpstr>Compare with raw bigram counts</vt:lpstr>
      <vt:lpstr>Add-1 estimation is a blunt instrument</vt:lpstr>
      <vt:lpstr>Backoff and Interpolation</vt:lpstr>
      <vt:lpstr>Linear Interpolation</vt:lpstr>
      <vt:lpstr>Backoff</vt:lpstr>
      <vt:lpstr>Stupid Backoff</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N-gram Language Modeling</dc:title>
  <dc:subject/>
  <dc:creator>Dan Jurafsky</dc:creator>
  <cp:keywords/>
  <dc:description/>
  <cp:lastModifiedBy>Davide Posillipo</cp:lastModifiedBy>
  <cp:revision>204</cp:revision>
  <cp:lastPrinted>2024-08-20T14:09:15Z</cp:lastPrinted>
  <dcterms:created xsi:type="dcterms:W3CDTF">2010-04-19T15:31:24Z</dcterms:created>
  <dcterms:modified xsi:type="dcterms:W3CDTF">2025-04-07T09:04:11Z</dcterms:modified>
  <cp:category/>
</cp:coreProperties>
</file>